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27"/>
  </p:notesMasterIdLst>
  <p:sldIdLst>
    <p:sldId id="256" r:id="rId2"/>
    <p:sldId id="266" r:id="rId3"/>
    <p:sldId id="265" r:id="rId4"/>
    <p:sldId id="257" r:id="rId5"/>
    <p:sldId id="281" r:id="rId6"/>
    <p:sldId id="299" r:id="rId7"/>
    <p:sldId id="262" r:id="rId8"/>
    <p:sldId id="291" r:id="rId9"/>
    <p:sldId id="292" r:id="rId10"/>
    <p:sldId id="294" r:id="rId11"/>
    <p:sldId id="258" r:id="rId12"/>
    <p:sldId id="274" r:id="rId13"/>
    <p:sldId id="289" r:id="rId14"/>
    <p:sldId id="290" r:id="rId15"/>
    <p:sldId id="275" r:id="rId16"/>
    <p:sldId id="298" r:id="rId17"/>
    <p:sldId id="279" r:id="rId18"/>
    <p:sldId id="300" r:id="rId19"/>
    <p:sldId id="271" r:id="rId20"/>
    <p:sldId id="305" r:id="rId21"/>
    <p:sldId id="306" r:id="rId22"/>
    <p:sldId id="307" r:id="rId23"/>
    <p:sldId id="303" r:id="rId24"/>
    <p:sldId id="301" r:id="rId25"/>
    <p:sldId id="30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4" autoAdjust="0"/>
    <p:restoredTop sz="86433" autoAdjust="0"/>
  </p:normalViewPr>
  <p:slideViewPr>
    <p:cSldViewPr snapToGrid="0">
      <p:cViewPr varScale="1">
        <p:scale>
          <a:sx n="14" d="100"/>
          <a:sy n="14" d="100"/>
        </p:scale>
        <p:origin x="15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74305-F5A8-49D5-B374-337DD96BE6D1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08100-489A-453B-BE11-0BF2A9615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4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topic/ms15-011-vulnerability-in-group-policy-could-allow-remote-code-execution-february-10-2015-91b4bda2-945d-455b-ebbb-01d1ec19132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8100-489A-453B-BE11-0BF2A9615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3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NetNTLM</a:t>
            </a:r>
            <a:r>
              <a:rPr lang="en-US" dirty="0"/>
              <a:t> Hashes are NOT NT hashes. An NT hash is used in the process and can be cracked to retrieve the NT Hash or relayed, but its cannot be used for a Pass-The-Hash attack. You would have to find the NT hash used in the </a:t>
            </a:r>
            <a:r>
              <a:rPr lang="en-US" dirty="0" err="1"/>
              <a:t>NetNTLM</a:t>
            </a:r>
            <a:r>
              <a:rPr lang="en-US" dirty="0"/>
              <a:t> hash and then forward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8100-489A-453B-BE11-0BF2A9615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2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UNC Hardening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Enable LDAP signing </a:t>
            </a:r>
          </a:p>
          <a:p>
            <a:r>
              <a:rPr lang="en-US" dirty="0"/>
              <a:t>Enable LDAP channel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8100-489A-453B-BE11-0BF2A9615F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4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8100-489A-453B-BE11-0BF2A9615F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9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08100-489A-453B-BE11-0BF2A9615F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3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534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40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80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62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0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5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6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8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7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9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2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3F47F5-5CC5-420B-9F47-8E36A66CD0CA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3DB71F-ECC3-410B-B0B7-E7FF0B283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6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techcommunity.microsoft.com/t5/ask-the-directory-services-team/ntlm-blocking-and-you-application-analysis-and-auditing/ba-p/397191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slide" Target="slide1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slide" Target="slide1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C29F-65AD-4005-A565-41DE129EA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NTLM…still…in 2023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AF235-B2DB-49D8-9F8D-D866641178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Advanced Persistent Threats?</a:t>
            </a:r>
          </a:p>
          <a:p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Admins Pressed for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8C204-E09C-4E69-B8B2-378306A4E6A2}"/>
              </a:ext>
            </a:extLst>
          </p:cNvPr>
          <p:cNvSpPr txBox="1"/>
          <p:nvPr/>
        </p:nvSpPr>
        <p:spPr>
          <a:xfrm>
            <a:off x="1251284" y="5717406"/>
            <a:ext cx="4015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Matthew Navarro</a:t>
            </a:r>
          </a:p>
          <a:p>
            <a:r>
              <a:rPr lang="en-US" dirty="0"/>
              <a:t>matthewgenenavarro@protonmail.com</a:t>
            </a:r>
          </a:p>
        </p:txBody>
      </p:sp>
    </p:spTree>
    <p:extLst>
      <p:ext uri="{BB962C8B-B14F-4D97-AF65-F5344CB8AC3E}">
        <p14:creationId xmlns:p14="http://schemas.microsoft.com/office/powerpoint/2010/main" val="3768182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BCEE-C3BF-4E38-8DAC-FECCD0A9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NTLM Relay Traffic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485EF-2760-45F2-BA71-7C7D75544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7" b="23715"/>
          <a:stretch/>
        </p:blipFill>
        <p:spPr>
          <a:xfrm>
            <a:off x="1484809" y="2579571"/>
            <a:ext cx="9211733" cy="2569946"/>
          </a:xfrm>
        </p:spPr>
      </p:pic>
    </p:spTree>
    <p:extLst>
      <p:ext uri="{BB962C8B-B14F-4D97-AF65-F5344CB8AC3E}">
        <p14:creationId xmlns:p14="http://schemas.microsoft.com/office/powerpoint/2010/main" val="285458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241-237C-477A-90AE-72A9F2D5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NTLM Relays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1142-3C59-4F77-9EA5-1F5E7354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SMB Relay CVE-1999-0504 1</a:t>
            </a:r>
            <a:r>
              <a:rPr lang="en-US" baseline="30000" dirty="0"/>
              <a:t>st</a:t>
            </a:r>
            <a:r>
              <a:rPr lang="en-US" dirty="0"/>
              <a:t> Relay attack</a:t>
            </a:r>
          </a:p>
          <a:p>
            <a:r>
              <a:rPr lang="en-US" dirty="0"/>
              <a:t>HTTP Relay 2004 but no </a:t>
            </a:r>
            <a:r>
              <a:rPr lang="en-US" dirty="0" err="1"/>
              <a:t>PoC</a:t>
            </a:r>
            <a:r>
              <a:rPr lang="en-US" dirty="0"/>
              <a:t>/2007 HD Moore – Metasploit module</a:t>
            </a:r>
          </a:p>
          <a:p>
            <a:r>
              <a:rPr lang="en-US" dirty="0"/>
              <a:t>LDAP Relay CVE-2017-8563</a:t>
            </a:r>
          </a:p>
          <a:p>
            <a:r>
              <a:rPr lang="en-US" dirty="0"/>
              <a:t>RDP Relay CVE-2018-0886</a:t>
            </a:r>
          </a:p>
          <a:p>
            <a:r>
              <a:rPr lang="en-US" dirty="0"/>
              <a:t>Exchange Relay CVE-2021-28480</a:t>
            </a:r>
          </a:p>
        </p:txBody>
      </p:sp>
    </p:spTree>
    <p:extLst>
      <p:ext uri="{BB962C8B-B14F-4D97-AF65-F5344CB8AC3E}">
        <p14:creationId xmlns:p14="http://schemas.microsoft.com/office/powerpoint/2010/main" val="126319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F91F-2360-4D26-9369-7E721B1F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NTLM Relay’s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6779-0C52-4462-A899-859FA8184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1255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Basic Protocol Relay</a:t>
            </a:r>
          </a:p>
          <a:p>
            <a:pPr lvl="1"/>
            <a:r>
              <a:rPr lang="en-US" dirty="0"/>
              <a:t>SMB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LDAP</a:t>
            </a:r>
          </a:p>
          <a:p>
            <a:r>
              <a:rPr lang="en-US" dirty="0"/>
              <a:t>Poisoning Attacks </a:t>
            </a:r>
          </a:p>
          <a:p>
            <a:pPr lvl="1"/>
            <a:r>
              <a:rPr lang="en-US" dirty="0"/>
              <a:t>LLMNR</a:t>
            </a:r>
          </a:p>
          <a:p>
            <a:pPr lvl="1"/>
            <a:r>
              <a:rPr lang="en-US" dirty="0" err="1"/>
              <a:t>mDNS</a:t>
            </a:r>
            <a:endParaRPr lang="en-US" dirty="0"/>
          </a:p>
          <a:p>
            <a:pPr lvl="1"/>
            <a:r>
              <a:rPr lang="en-US" dirty="0"/>
              <a:t>mim6</a:t>
            </a:r>
          </a:p>
          <a:p>
            <a:r>
              <a:rPr lang="en-US" dirty="0"/>
              <a:t>Coercion Authentication Attacks</a:t>
            </a:r>
          </a:p>
          <a:p>
            <a:pPr lvl="1"/>
            <a:r>
              <a:rPr lang="en-US" dirty="0" err="1"/>
              <a:t>Printerbug</a:t>
            </a:r>
            <a:r>
              <a:rPr lang="en-US" dirty="0"/>
              <a:t> MS-RPRN 2017</a:t>
            </a:r>
          </a:p>
          <a:p>
            <a:pPr lvl="1"/>
            <a:r>
              <a:rPr lang="en-US" dirty="0" err="1"/>
              <a:t>PetitPotam</a:t>
            </a:r>
            <a:r>
              <a:rPr lang="en-US" dirty="0"/>
              <a:t> MS-EFSRPC 2021</a:t>
            </a:r>
          </a:p>
          <a:p>
            <a:pPr lvl="1"/>
            <a:r>
              <a:rPr lang="en-US" dirty="0" err="1"/>
              <a:t>ShadowCoerce</a:t>
            </a:r>
            <a:r>
              <a:rPr lang="en-US" dirty="0"/>
              <a:t> MS-FSRVP 2021-2022</a:t>
            </a:r>
          </a:p>
          <a:p>
            <a:pPr lvl="1"/>
            <a:r>
              <a:rPr lang="en-US" dirty="0" err="1"/>
              <a:t>DFSCoerce</a:t>
            </a:r>
            <a:r>
              <a:rPr lang="en-US" dirty="0"/>
              <a:t> MS-DFSNM 2022</a:t>
            </a:r>
          </a:p>
          <a:p>
            <a:pPr lvl="1"/>
            <a:r>
              <a:rPr lang="en-US" dirty="0" err="1"/>
              <a:t>CheeseOunce</a:t>
            </a:r>
            <a:r>
              <a:rPr lang="en-US" dirty="0"/>
              <a:t> MS-EVEN 2022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BEB49-963D-4513-8032-B33BF7E0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51" y="1580050"/>
            <a:ext cx="5551174" cy="2529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30089-9BED-41DB-ADD4-99D6861E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30" y="4295224"/>
            <a:ext cx="4726015" cy="23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8748-CB3B-4CA0-ACC8-073F8363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Protocol Relay Traffic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35DE91-96C9-4EE9-B75E-B5B1E1F0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35100" r="13878" b="35942"/>
          <a:stretch/>
        </p:blipFill>
        <p:spPr>
          <a:xfrm>
            <a:off x="696686" y="2728687"/>
            <a:ext cx="10871200" cy="2467428"/>
          </a:xfrm>
        </p:spPr>
      </p:pic>
    </p:spTree>
    <p:extLst>
      <p:ext uri="{BB962C8B-B14F-4D97-AF65-F5344CB8AC3E}">
        <p14:creationId xmlns:p14="http://schemas.microsoft.com/office/powerpoint/2010/main" val="62684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336B-0325-4788-B0CA-BB219006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LLMNR Poisoning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978E5C-F319-43DC-BA08-F775C196A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2078" r="7475" b="4706"/>
          <a:stretch/>
        </p:blipFill>
        <p:spPr>
          <a:xfrm>
            <a:off x="1992843" y="1478449"/>
            <a:ext cx="8206314" cy="5103779"/>
          </a:xfrm>
        </p:spPr>
      </p:pic>
    </p:spTree>
    <p:extLst>
      <p:ext uri="{BB962C8B-B14F-4D97-AF65-F5344CB8AC3E}">
        <p14:creationId xmlns:p14="http://schemas.microsoft.com/office/powerpoint/2010/main" val="174170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CA3C-5CA4-473F-9141-CF68EB3E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Poisoning</a:t>
            </a:r>
            <a:br>
              <a:rPr lang="en-US" dirty="0"/>
            </a:br>
            <a:r>
              <a:rPr lang="en-US" dirty="0"/>
              <a:t>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C616-9991-4148-8DCA-47230838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 lvl="1"/>
            <a:r>
              <a:rPr lang="en-US" dirty="0"/>
              <a:t>Turn off Link Layer Multicast Name Resolution </a:t>
            </a:r>
          </a:p>
          <a:p>
            <a:pPr lvl="1"/>
            <a:r>
              <a:rPr lang="en-US" b="1" dirty="0"/>
              <a:t>Computer Configuration -&gt; Administrative Templates -&gt; Network -&gt; DNS </a:t>
            </a:r>
            <a:r>
              <a:rPr lang="en-US" b="1" dirty="0" err="1"/>
              <a:t>ClientEnable</a:t>
            </a:r>
            <a:r>
              <a:rPr lang="en-US" b="1" dirty="0"/>
              <a:t> Turn Off Multicast Name Resolution: Enabled</a:t>
            </a:r>
          </a:p>
          <a:p>
            <a:pPr lvl="1"/>
            <a:r>
              <a:rPr lang="en-US" dirty="0"/>
              <a:t>Disable IPv6</a:t>
            </a:r>
          </a:p>
          <a:p>
            <a:pPr lvl="1"/>
            <a:r>
              <a:rPr lang="en-US" dirty="0"/>
              <a:t>Identify old logon scripts with responder -A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680F0-3C38-4D4F-85F1-427A68401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1"/>
          <a:stretch/>
        </p:blipFill>
        <p:spPr>
          <a:xfrm>
            <a:off x="7517330" y="2665049"/>
            <a:ext cx="4405161" cy="39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6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2D60-A973-4AEA-923A-B69C6917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NTLM Coercion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4827-2FDB-4E80-96FA-0CE73C273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800951"/>
            <a:ext cx="5060497" cy="2990247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Petitpotam</a:t>
            </a:r>
            <a:r>
              <a:rPr lang="en-US" dirty="0"/>
              <a:t> testing</a:t>
            </a:r>
          </a:p>
          <a:p>
            <a:pPr lvl="1"/>
            <a:r>
              <a:rPr lang="en-US" dirty="0"/>
              <a:t>Petitpotam.py</a:t>
            </a:r>
          </a:p>
          <a:p>
            <a:pPr lvl="1"/>
            <a:r>
              <a:rPr lang="en-US" dirty="0"/>
              <a:t>August 10, 2021 patch</a:t>
            </a:r>
          </a:p>
          <a:p>
            <a:r>
              <a:rPr lang="en-US" dirty="0" err="1"/>
              <a:t>PrinterBug</a:t>
            </a:r>
            <a:r>
              <a:rPr lang="en-US" dirty="0"/>
              <a:t> testing	</a:t>
            </a:r>
          </a:p>
          <a:p>
            <a:pPr lvl="1"/>
            <a:r>
              <a:rPr lang="en-US" dirty="0"/>
              <a:t>Printerbug.py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9584F-1343-47A3-AE15-752A31EA6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0676" y="3205114"/>
            <a:ext cx="5064665" cy="4058751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Mitigations?</a:t>
            </a:r>
          </a:p>
          <a:p>
            <a:pPr lvl="2"/>
            <a:r>
              <a:rPr lang="en-US" sz="1800" dirty="0"/>
              <a:t>Consider disabling printer spooler</a:t>
            </a:r>
          </a:p>
          <a:p>
            <a:pPr lvl="2"/>
            <a:r>
              <a:rPr lang="en-US" sz="1800" dirty="0"/>
              <a:t>Patch!!</a:t>
            </a:r>
          </a:p>
          <a:p>
            <a:pPr lvl="2"/>
            <a:r>
              <a:rPr lang="en-US" sz="1800" dirty="0"/>
              <a:t>Keep on eye on the </a:t>
            </a:r>
            <a:r>
              <a:rPr lang="en-US" sz="1800" dirty="0" err="1"/>
              <a:t>cybersec</a:t>
            </a:r>
            <a:r>
              <a:rPr lang="en-US" sz="1800" dirty="0"/>
              <a:t>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74F17-70DF-480A-A893-942B6546F8B7}"/>
              </a:ext>
            </a:extLst>
          </p:cNvPr>
          <p:cNvSpPr txBox="1"/>
          <p:nvPr/>
        </p:nvSpPr>
        <p:spPr>
          <a:xfrm>
            <a:off x="2923378" y="2083482"/>
            <a:ext cx="6588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Remote Procedure Calls!!! Modern NTLM abuse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9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1348-90BF-4585-BCAB-3BB405FD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NTLM Relay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539A-60E0-4B41-9EB1-C78CB65B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$Path = Computer Configuration &gt; Policies &gt; Windows Settings &gt; Security Settings &gt; Local Policies &gt; Security Options</a:t>
            </a:r>
          </a:p>
          <a:p>
            <a:r>
              <a:rPr lang="en-US" dirty="0"/>
              <a:t>Enable SMB Signing: Microsoft network server/client</a:t>
            </a:r>
          </a:p>
          <a:p>
            <a:pPr lvl="1"/>
            <a:r>
              <a:rPr lang="en-US" dirty="0"/>
              <a:t>Client (always)</a:t>
            </a:r>
          </a:p>
          <a:p>
            <a:pPr lvl="1"/>
            <a:r>
              <a:rPr lang="en-US" dirty="0"/>
              <a:t>Server (always)</a:t>
            </a:r>
          </a:p>
          <a:p>
            <a:r>
              <a:rPr lang="en-US" dirty="0"/>
              <a:t>Enable LDAPS Signing Domain controller: LDAP server signing requirements</a:t>
            </a:r>
          </a:p>
          <a:p>
            <a:r>
              <a:rPr lang="en-US" dirty="0"/>
              <a:t>Enable EAP</a:t>
            </a:r>
          </a:p>
          <a:p>
            <a:r>
              <a:rPr lang="en-US" dirty="0"/>
              <a:t>AUDIT </a:t>
            </a:r>
            <a:r>
              <a:rPr lang="en-US" dirty="0" err="1"/>
              <a:t>AUDIT</a:t>
            </a:r>
            <a:r>
              <a:rPr lang="en-US" dirty="0"/>
              <a:t> AUDIT!!!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46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77EB96-DCC8-43AC-AC57-14EBEA3AD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b="10016"/>
          <a:stretch/>
        </p:blipFill>
        <p:spPr>
          <a:xfrm>
            <a:off x="815734" y="-1"/>
            <a:ext cx="102997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53FC8-98C0-44AA-8397-3F583E2A6AEC}"/>
              </a:ext>
            </a:extLst>
          </p:cNvPr>
          <p:cNvSpPr txBox="1"/>
          <p:nvPr/>
        </p:nvSpPr>
        <p:spPr>
          <a:xfrm>
            <a:off x="1449909" y="5816816"/>
            <a:ext cx="451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</a:t>
            </a:r>
          </a:p>
          <a:p>
            <a:r>
              <a:rPr lang="en-US" sz="800" dirty="0"/>
              <a:t>https://www.thehacker.recipes/ad/movement/ntlm/relay</a:t>
            </a:r>
          </a:p>
        </p:txBody>
      </p:sp>
    </p:spTree>
    <p:extLst>
      <p:ext uri="{BB962C8B-B14F-4D97-AF65-F5344CB8AC3E}">
        <p14:creationId xmlns:p14="http://schemas.microsoft.com/office/powerpoint/2010/main" val="354461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D0D4-BF15-4346-852E-AD46662F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NTLM traffic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66A0-C7A4-4188-8DF7-66C0DA03A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Domain Controller =&gt; Event ID 8004</a:t>
            </a:r>
          </a:p>
          <a:p>
            <a:r>
              <a:rPr lang="en-US" dirty="0"/>
              <a:t>Member Server =&gt; Event ID 8003</a:t>
            </a:r>
          </a:p>
          <a:p>
            <a:r>
              <a:rPr lang="en-US" dirty="0"/>
              <a:t>Client =&gt; Event ID 8001</a:t>
            </a:r>
          </a:p>
          <a:p>
            <a:r>
              <a:rPr lang="en-US" dirty="0">
                <a:hlinkClick r:id="rId3"/>
              </a:rPr>
              <a:t>Enable NTLM auditing</a:t>
            </a:r>
            <a:endParaRPr lang="en-US" dirty="0"/>
          </a:p>
          <a:p>
            <a:r>
              <a:rPr lang="en-US" dirty="0"/>
              <a:t>All client and servers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Domain Controllers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E23E0-A598-4A1D-91BF-C32F6D642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4301021"/>
            <a:ext cx="7582958" cy="333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95874-7104-467B-A8EA-2947BA869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958" y="4299169"/>
            <a:ext cx="865652" cy="307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EF6A2-EE54-4BBD-958F-C17F734BF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4825533"/>
            <a:ext cx="8583223" cy="266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711C0-1B8C-45D1-B109-10E1A9D75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534" y="4837049"/>
            <a:ext cx="701076" cy="284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773FC7-D1F7-4D47-AC00-7576E43FE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43" y="5740559"/>
            <a:ext cx="7763958" cy="266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42E606-EDE3-4AA9-9BB3-BDBE269E5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2534" y="5646281"/>
            <a:ext cx="621748" cy="3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6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6162-F104-480C-86C6-1E906DDB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care?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EE37-E4CC-470E-9E35-A4A506DB5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recent events</a:t>
            </a:r>
          </a:p>
          <a:p>
            <a:pPr lvl="1"/>
            <a:r>
              <a:rPr lang="en-US" dirty="0"/>
              <a:t>CVE that involves Outlook</a:t>
            </a:r>
          </a:p>
          <a:p>
            <a:pPr lvl="1"/>
            <a:r>
              <a:rPr lang="en-US" dirty="0"/>
              <a:t>MS-RPCE abuse</a:t>
            </a:r>
          </a:p>
          <a:p>
            <a:pPr lvl="1"/>
            <a:r>
              <a:rPr lang="en-US" dirty="0"/>
              <a:t>MS-EFSRPC abuse</a:t>
            </a:r>
          </a:p>
          <a:p>
            <a:pPr lvl="1"/>
            <a:r>
              <a:rPr lang="en-US" dirty="0"/>
              <a:t>NTLM Relay to AD CS HTTP Endpoints – ESC8</a:t>
            </a:r>
          </a:p>
          <a:p>
            <a:pPr lvl="1"/>
            <a:r>
              <a:rPr lang="en-US" dirty="0"/>
              <a:t>New to come…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9F169-0A64-46F8-896F-CC926F7D4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514"/>
          <a:stretch/>
        </p:blipFill>
        <p:spPr>
          <a:xfrm>
            <a:off x="5696189" y="1296187"/>
            <a:ext cx="5762559" cy="86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7056F-24C3-4B65-8CD4-C519D5CE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56" y="2463363"/>
            <a:ext cx="4774636" cy="763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9685E-CB04-4E71-B03F-93AB05A71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2" y="3327683"/>
            <a:ext cx="4639900" cy="763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6445B-C9F1-4C85-A566-D5EDAE3A5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709" y="4494860"/>
            <a:ext cx="553479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EA20-CA5C-4B23-B281-1629E8B7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NTLM traffic ID 8001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22C90F-CEBA-435D-AD9C-18657366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937"/>
          <a:stretch/>
        </p:blipFill>
        <p:spPr>
          <a:xfrm>
            <a:off x="420302" y="1722338"/>
            <a:ext cx="5524316" cy="4193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ED3DF1-286B-4DC1-A6F1-23B9A56A3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26" r="33048" b="826"/>
          <a:stretch/>
        </p:blipFill>
        <p:spPr>
          <a:xfrm>
            <a:off x="6096000" y="1651596"/>
            <a:ext cx="5803767" cy="42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2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EA20-CA5C-4B23-B281-1629E8B7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NTLM traffic ID 8003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48531B-27B5-4722-A947-A77B3AF4A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1" r="1"/>
          <a:stretch/>
        </p:blipFill>
        <p:spPr>
          <a:xfrm>
            <a:off x="2772075" y="1511167"/>
            <a:ext cx="6719243" cy="514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EA20-CA5C-4B23-B281-1629E8B7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NTLM traffic ID 8004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AC554-E6A0-4EC1-B519-49C1DB215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" t="13000"/>
          <a:stretch/>
        </p:blipFill>
        <p:spPr>
          <a:xfrm>
            <a:off x="2385816" y="1580050"/>
            <a:ext cx="7409719" cy="49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3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48AD-EBBF-4FF2-94EF-58CBB880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A744-2C98-4F9C-BB0E-06881D1D3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8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me-smbsigning">
            <a:hlinkClick r:id="" action="ppaction://media"/>
            <a:extLst>
              <a:ext uri="{FF2B5EF4-FFF2-40B4-BE49-F238E27FC236}">
                <a16:creationId xmlns:a16="http://schemas.microsoft.com/office/drawing/2014/main" id="{6AC2725F-AA97-4F62-8A07-47A9FD5152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132320"/>
          </a:xfrm>
        </p:spPr>
      </p:pic>
      <p:sp>
        <p:nvSpPr>
          <p:cNvPr id="5" name="Oval 4">
            <a:hlinkClick r:id="rId5" action="ppaction://hlinksldjump"/>
            <a:extLst>
              <a:ext uri="{FF2B5EF4-FFF2-40B4-BE49-F238E27FC236}">
                <a16:creationId xmlns:a16="http://schemas.microsoft.com/office/drawing/2014/main" id="{DFA73579-A0C5-4089-90F2-CB7EDC93D752}"/>
              </a:ext>
            </a:extLst>
          </p:cNvPr>
          <p:cNvSpPr/>
          <p:nvPr/>
        </p:nvSpPr>
        <p:spPr>
          <a:xfrm>
            <a:off x="431597" y="5998464"/>
            <a:ext cx="1536192" cy="65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362A-9928-4891-A7DD-4A3E88BC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umping SAM-NTLMrelayx">
            <a:hlinkClick r:id="" action="ppaction://media"/>
            <a:extLst>
              <a:ext uri="{FF2B5EF4-FFF2-40B4-BE49-F238E27FC236}">
                <a16:creationId xmlns:a16="http://schemas.microsoft.com/office/drawing/2014/main" id="{7344889C-5AEE-4C1A-A5AD-D1A83B73B9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664"/>
          </a:xfrm>
        </p:spPr>
      </p:pic>
      <p:sp>
        <p:nvSpPr>
          <p:cNvPr id="5" name="Oval 4">
            <a:hlinkClick r:id="rId5" action="ppaction://hlinksldjump"/>
            <a:extLst>
              <a:ext uri="{FF2B5EF4-FFF2-40B4-BE49-F238E27FC236}">
                <a16:creationId xmlns:a16="http://schemas.microsoft.com/office/drawing/2014/main" id="{14385990-6455-4F5A-A3AD-B04547E27444}"/>
              </a:ext>
            </a:extLst>
          </p:cNvPr>
          <p:cNvSpPr/>
          <p:nvPr/>
        </p:nvSpPr>
        <p:spPr>
          <a:xfrm>
            <a:off x="226772" y="6017971"/>
            <a:ext cx="1031443" cy="4608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BE34-91C4-4A1E-822B-DFCB93A0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65D4-3678-4914-99A8-5A9A4CA90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 1987</a:t>
            </a:r>
          </a:p>
          <a:p>
            <a:r>
              <a:rPr lang="en-US" dirty="0"/>
              <a:t>LM Hash 1987  vulnerable to downgrade attacks</a:t>
            </a:r>
          </a:p>
          <a:p>
            <a:r>
              <a:rPr lang="en-US" dirty="0"/>
              <a:t>NTLMv1 1993 NT 3.1vulnerable to downgrade attacks</a:t>
            </a:r>
          </a:p>
          <a:p>
            <a:r>
              <a:rPr lang="en-US" dirty="0"/>
              <a:t>NT Hash</a:t>
            </a:r>
          </a:p>
          <a:p>
            <a:r>
              <a:rPr lang="en-US" dirty="0"/>
              <a:t>NTLMv2 &gt;= 1996 NT 4.0 SP4</a:t>
            </a:r>
          </a:p>
        </p:txBody>
      </p:sp>
    </p:spTree>
    <p:extLst>
      <p:ext uri="{BB962C8B-B14F-4D97-AF65-F5344CB8AC3E}">
        <p14:creationId xmlns:p14="http://schemas.microsoft.com/office/powerpoint/2010/main" val="265495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BEEC-58CF-4ACF-A308-6DE72B53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Fancy Words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3AB5-EF3D-4545-A415-E45C3A81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NT Hash/LM Hash – Hash Algorithms</a:t>
            </a:r>
          </a:p>
          <a:p>
            <a:pPr lvl="1"/>
            <a:r>
              <a:rPr lang="en-US" dirty="0"/>
              <a:t>Can be used for Pass-the-Hash</a:t>
            </a:r>
          </a:p>
          <a:p>
            <a:r>
              <a:rPr lang="en-US" dirty="0"/>
              <a:t>NTLM – Authentication Protocol</a:t>
            </a:r>
          </a:p>
          <a:p>
            <a:r>
              <a:rPr lang="en-US" dirty="0" err="1"/>
              <a:t>NetNTLM</a:t>
            </a:r>
            <a:r>
              <a:rPr lang="en-US" dirty="0"/>
              <a:t>/NTLM hash</a:t>
            </a:r>
          </a:p>
          <a:p>
            <a:pPr lvl="1"/>
            <a:r>
              <a:rPr lang="en-US" dirty="0"/>
              <a:t>Cannot be used for Pass-The-Hash</a:t>
            </a:r>
          </a:p>
          <a:p>
            <a:r>
              <a:rPr lang="en-US" dirty="0"/>
              <a:t>Security Support Provider (SSP) Protocols implement in Modules</a:t>
            </a:r>
          </a:p>
          <a:p>
            <a:r>
              <a:rPr lang="en-US" dirty="0"/>
              <a:t>Security Support Provider Interface (SSPI)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3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2353-E261-4AFC-BC69-F1E454DF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 Hash vs </a:t>
            </a:r>
            <a:r>
              <a:rPr lang="en-US" dirty="0" err="1"/>
              <a:t>NetNTLM</a:t>
            </a:r>
            <a:r>
              <a:rPr lang="en-US" dirty="0"/>
              <a:t> 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E79A-5034-4014-9F2A-4E4A0F2B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NT hash Pass-the-Hash</a:t>
            </a:r>
          </a:p>
          <a:p>
            <a:pPr lvl="1"/>
            <a:r>
              <a:rPr lang="en-US" dirty="0"/>
              <a:t>B4B9B02E6F09A9BD760F388B67351E2B</a:t>
            </a:r>
          </a:p>
          <a:p>
            <a:r>
              <a:rPr lang="en-US" dirty="0"/>
              <a:t>Net-NTLM hash </a:t>
            </a:r>
            <a:r>
              <a:rPr lang="en-US" dirty="0" err="1"/>
              <a:t>Bruteforce</a:t>
            </a:r>
            <a:r>
              <a:rPr lang="en-US" dirty="0"/>
              <a:t>/Relay </a:t>
            </a:r>
          </a:p>
          <a:p>
            <a:pPr lvl="1"/>
            <a:r>
              <a:rPr lang="en-US" dirty="0"/>
              <a:t>admin::N46iSNekpT:08ca45b7d7ea58ee:88dcbe4446168966a153a0064958dac6:5c7830315c7830310000000000000b45c67103d07d7b95acd12ffa11230e0000000052920b85f78d013c31cdb3b92f5d765c783030</a:t>
            </a:r>
          </a:p>
        </p:txBody>
      </p:sp>
    </p:spTree>
    <p:extLst>
      <p:ext uri="{BB962C8B-B14F-4D97-AF65-F5344CB8AC3E}">
        <p14:creationId xmlns:p14="http://schemas.microsoft.com/office/powerpoint/2010/main" val="55756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38357-F54F-4152-9AEC-15CC7AA4D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91" y="0"/>
            <a:ext cx="75558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8EF69-2385-4E62-9FE2-8231BE12EBDD}"/>
              </a:ext>
            </a:extLst>
          </p:cNvPr>
          <p:cNvSpPr txBox="1"/>
          <p:nvPr/>
        </p:nvSpPr>
        <p:spPr>
          <a:xfrm>
            <a:off x="0" y="6282890"/>
            <a:ext cx="2435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</a:t>
            </a:r>
          </a:p>
          <a:p>
            <a:r>
              <a:rPr lang="en-US" sz="800" dirty="0"/>
              <a:t>https://learn.microsoft.com/en-us/windows-server/security/windows-authentication/security-support-provider-interface-architecture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3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3642-870D-472B-82DC-C194C5E2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Moving 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44DA-CA60-4705-B9F6-1CD7FB085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NTLM Negotiate</a:t>
            </a:r>
          </a:p>
          <a:p>
            <a:r>
              <a:rPr lang="en-US" dirty="0"/>
              <a:t>(2) NTLM Challenge</a:t>
            </a:r>
          </a:p>
          <a:p>
            <a:r>
              <a:rPr lang="en-US" dirty="0"/>
              <a:t>(3) NTLM Authentication</a:t>
            </a:r>
          </a:p>
          <a:p>
            <a:r>
              <a:rPr lang="en-US" dirty="0"/>
              <a:t>(4) NETLOGON</a:t>
            </a:r>
          </a:p>
          <a:p>
            <a:r>
              <a:rPr lang="en-US" dirty="0"/>
              <a:t>(5) Accept/Deny</a:t>
            </a:r>
          </a:p>
        </p:txBody>
      </p:sp>
    </p:spTree>
    <p:extLst>
      <p:ext uri="{BB962C8B-B14F-4D97-AF65-F5344CB8AC3E}">
        <p14:creationId xmlns:p14="http://schemas.microsoft.com/office/powerpoint/2010/main" val="360082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26FF-AA97-4C5B-AE48-C4D81DA2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NTLM Traffic w Local Auth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980F5-E118-4227-9DB6-93C6A505A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t="34964" r="28308" b="33178"/>
          <a:stretch/>
        </p:blipFill>
        <p:spPr>
          <a:xfrm>
            <a:off x="2069916" y="2090057"/>
            <a:ext cx="8041519" cy="3236686"/>
          </a:xfrm>
        </p:spPr>
      </p:pic>
    </p:spTree>
    <p:extLst>
      <p:ext uri="{BB962C8B-B14F-4D97-AF65-F5344CB8AC3E}">
        <p14:creationId xmlns:p14="http://schemas.microsoft.com/office/powerpoint/2010/main" val="12329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88CC-6653-4735-A62A-C82E4750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NTLM Traffic w Network Auth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BEB56-E234-40A3-8B8A-A6716F815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37001" r="16396" b="29910"/>
          <a:stretch/>
        </p:blipFill>
        <p:spPr>
          <a:xfrm>
            <a:off x="913795" y="2395003"/>
            <a:ext cx="10859105" cy="3016297"/>
          </a:xfrm>
        </p:spPr>
      </p:pic>
    </p:spTree>
    <p:extLst>
      <p:ext uri="{BB962C8B-B14F-4D97-AF65-F5344CB8AC3E}">
        <p14:creationId xmlns:p14="http://schemas.microsoft.com/office/powerpoint/2010/main" val="4115418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7252</TotalTime>
  <Words>543</Words>
  <Application>Microsoft Office PowerPoint</Application>
  <PresentationFormat>Widescreen</PresentationFormat>
  <Paragraphs>118</Paragraphs>
  <Slides>25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Calisto MT</vt:lpstr>
      <vt:lpstr>Trebuchet MS</vt:lpstr>
      <vt:lpstr>Wingdings 2</vt:lpstr>
      <vt:lpstr>Slate</vt:lpstr>
      <vt:lpstr>NTLM…still…in 2023 </vt:lpstr>
      <vt:lpstr>Why do we care? </vt:lpstr>
      <vt:lpstr>History Lesson</vt:lpstr>
      <vt:lpstr>Fancy Words  </vt:lpstr>
      <vt:lpstr>NT Hash vs NetNTLM Hash</vt:lpstr>
      <vt:lpstr>PowerPoint Presentation</vt:lpstr>
      <vt:lpstr>The Moving Pieces</vt:lpstr>
      <vt:lpstr>Normal NTLM Traffic w Local Auth</vt:lpstr>
      <vt:lpstr>Normal NTLM Traffic w Network Auth</vt:lpstr>
      <vt:lpstr>NTLM Relay Traffic</vt:lpstr>
      <vt:lpstr>NTLM Relays</vt:lpstr>
      <vt:lpstr>Types of NTLM Relay’s </vt:lpstr>
      <vt:lpstr>Protocol Relay Traffic</vt:lpstr>
      <vt:lpstr>LLMNR Poisoning</vt:lpstr>
      <vt:lpstr>Poisoning Mitigations</vt:lpstr>
      <vt:lpstr>NTLM Coercion</vt:lpstr>
      <vt:lpstr>NTLM Relay Mitigations</vt:lpstr>
      <vt:lpstr>PowerPoint Presentation</vt:lpstr>
      <vt:lpstr>Hunting NTLM traffic </vt:lpstr>
      <vt:lpstr>Hunting NTLM traffic ID 8001</vt:lpstr>
      <vt:lpstr>Hunting NTLM traffic ID 8003</vt:lpstr>
      <vt:lpstr>Hunting NTLM traffic ID 8004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NTLM in 2023 </dc:title>
  <dc:creator>Matthew Navarro</dc:creator>
  <cp:lastModifiedBy>Matthew Navarro</cp:lastModifiedBy>
  <cp:revision>109</cp:revision>
  <dcterms:created xsi:type="dcterms:W3CDTF">2023-02-21T01:00:36Z</dcterms:created>
  <dcterms:modified xsi:type="dcterms:W3CDTF">2023-05-17T13:44:48Z</dcterms:modified>
</cp:coreProperties>
</file>